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Roboto Medium"/>
      <p:regular r:id="rId25"/>
      <p:bold r:id="rId26"/>
      <p:italic r:id="rId27"/>
      <p:boldItalic r:id="rId28"/>
    </p:embeddedFont>
    <p:embeddedFont>
      <p:font typeface="Roboto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Light-italic.fntdata"/><Relationship Id="rId30" Type="http://schemas.openxmlformats.org/officeDocument/2006/relationships/font" Target="fonts/RobotoLigh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Ligh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eb88c81f0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eb88c81f0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eb88c81f0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eb88c81f0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eb88c81f0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eb88c81f0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eb88c81f06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eb88c81f06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eb3b95b69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eb3b95b69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eb88c81f06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1eb88c81f06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eb88c81f06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eb88c81f06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eb88c81f0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eb88c81f0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eb88c81f06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eb88c81f06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eb88c81f06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eb88c81f06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eb88c81f06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eb88c81f06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eb88c81f06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eb88c81f06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Características Irrelevantes</a:t>
            </a:r>
            <a:endParaRPr/>
          </a:p>
        </p:txBody>
      </p:sp>
      <p:sp>
        <p:nvSpPr>
          <p:cNvPr id="117" name="Google Shape;117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8" name="Google Shape;118;p1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 b="0" l="0" r="39231" t="0"/>
          <a:stretch/>
        </p:blipFill>
        <p:spPr>
          <a:xfrm>
            <a:off x="822175" y="1106750"/>
            <a:ext cx="5371423" cy="2045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7"/>
          <p:cNvPicPr preferRelativeResize="0"/>
          <p:nvPr/>
        </p:nvPicPr>
        <p:blipFill rotWithShape="1">
          <a:blip r:embed="rId3">
            <a:alphaModFix/>
          </a:blip>
          <a:srcRect b="0" l="80045" r="0" t="0"/>
          <a:stretch/>
        </p:blipFill>
        <p:spPr>
          <a:xfrm>
            <a:off x="6193600" y="1106750"/>
            <a:ext cx="1763850" cy="204580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7"/>
          <p:cNvSpPr txBox="1"/>
          <p:nvPr/>
        </p:nvSpPr>
        <p:spPr>
          <a:xfrm>
            <a:off x="1005150" y="3386750"/>
            <a:ext cx="5215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33F63"/>
                </a:solidFill>
              </a:rPr>
              <a:t>Neste conjunto de dados podemos observar:</a:t>
            </a:r>
            <a:endParaRPr>
              <a:solidFill>
                <a:srgbClr val="233F6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-"/>
            </a:pPr>
            <a:r>
              <a:rPr lang="pt-BR">
                <a:solidFill>
                  <a:srgbClr val="233F63"/>
                </a:solidFill>
              </a:rPr>
              <a:t>user_id e user_name pode ser irrelevantes para a análise e aprendizado desses dados;</a:t>
            </a:r>
            <a:endParaRPr>
              <a:solidFill>
                <a:srgbClr val="233F6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-"/>
            </a:pPr>
            <a:r>
              <a:rPr lang="pt-BR">
                <a:solidFill>
                  <a:srgbClr val="233F63"/>
                </a:solidFill>
              </a:rPr>
              <a:t>O símbolo ₹ de Rupias assim como vírgulas interfere nos cálculos de valores numéricos pois passam a ser strings.</a:t>
            </a:r>
            <a:endParaRPr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822175" y="445025"/>
            <a:ext cx="821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Overfitting (Sobreajuste) e </a:t>
            </a:r>
            <a:r>
              <a:rPr lang="pt-BR"/>
              <a:t>Underfitting (Sub Ajuste)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</a:t>
            </a:r>
            <a:endParaRPr/>
          </a:p>
        </p:txBody>
      </p:sp>
      <p:sp>
        <p:nvSpPr>
          <p:cNvPr id="127" name="Google Shape;127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8" name="Google Shape;128;p1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100" y="1017725"/>
            <a:ext cx="6520091" cy="3448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822175" y="445025"/>
            <a:ext cx="821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Overfitting (Sobreajuste) </a:t>
            </a:r>
            <a:endParaRPr/>
          </a:p>
        </p:txBody>
      </p:sp>
      <p:sp>
        <p:nvSpPr>
          <p:cNvPr id="135" name="Google Shape;135;p1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36" name="Google Shape;136;p1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pic>
        <p:nvPicPr>
          <p:cNvPr id="137" name="Google Shape;137;p19"/>
          <p:cNvPicPr preferRelativeResize="0"/>
          <p:nvPr/>
        </p:nvPicPr>
        <p:blipFill rotWithShape="1">
          <a:blip r:embed="rId3">
            <a:alphaModFix/>
          </a:blip>
          <a:srcRect b="0" l="0" r="30396" t="0"/>
          <a:stretch/>
        </p:blipFill>
        <p:spPr>
          <a:xfrm>
            <a:off x="922100" y="1017725"/>
            <a:ext cx="4538350" cy="3448976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/>
          <p:nvPr/>
        </p:nvSpPr>
        <p:spPr>
          <a:xfrm>
            <a:off x="4536775" y="778775"/>
            <a:ext cx="462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33F63"/>
              </a:solidFill>
            </a:endParaRPr>
          </a:p>
        </p:txBody>
      </p:sp>
      <p:sp>
        <p:nvSpPr>
          <p:cNvPr id="139" name="Google Shape;139;p19"/>
          <p:cNvSpPr txBox="1"/>
          <p:nvPr/>
        </p:nvSpPr>
        <p:spPr>
          <a:xfrm>
            <a:off x="6211975" y="2571750"/>
            <a:ext cx="2825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O modelo possui uma complexidade elevada com relação aos dados, ou os dados são muito simples.</a:t>
            </a:r>
            <a:endParaRPr sz="18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/>
          <p:nvPr>
            <p:ph type="title"/>
          </p:nvPr>
        </p:nvSpPr>
        <p:spPr>
          <a:xfrm>
            <a:off x="822175" y="445025"/>
            <a:ext cx="821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Overfitting (Sobreajuste) </a:t>
            </a:r>
            <a:endParaRPr/>
          </a:p>
        </p:txBody>
      </p:sp>
      <p:sp>
        <p:nvSpPr>
          <p:cNvPr id="145" name="Google Shape;145;p2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46" name="Google Shape;146;p2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pic>
        <p:nvPicPr>
          <p:cNvPr id="147" name="Google Shape;147;p20"/>
          <p:cNvPicPr preferRelativeResize="0"/>
          <p:nvPr/>
        </p:nvPicPr>
        <p:blipFill rotWithShape="1">
          <a:blip r:embed="rId3">
            <a:alphaModFix/>
          </a:blip>
          <a:srcRect b="0" l="0" r="76643" t="0"/>
          <a:stretch/>
        </p:blipFill>
        <p:spPr>
          <a:xfrm>
            <a:off x="922100" y="1017725"/>
            <a:ext cx="1522876" cy="3448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0"/>
          <p:cNvSpPr txBox="1"/>
          <p:nvPr/>
        </p:nvSpPr>
        <p:spPr>
          <a:xfrm>
            <a:off x="4536775" y="778775"/>
            <a:ext cx="4627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33F63"/>
              </a:solidFill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6211975" y="2571750"/>
            <a:ext cx="28254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O modelo possui uma complexidade baixa com relação aos dados, ou os dados são muito complexos.</a:t>
            </a:r>
            <a:endParaRPr sz="1800">
              <a:solidFill>
                <a:srgbClr val="233F63"/>
              </a:solidFill>
            </a:endParaRPr>
          </a:p>
        </p:txBody>
      </p:sp>
      <p:pic>
        <p:nvPicPr>
          <p:cNvPr id="150" name="Google Shape;150;p20"/>
          <p:cNvPicPr preferRelativeResize="0"/>
          <p:nvPr/>
        </p:nvPicPr>
        <p:blipFill rotWithShape="1">
          <a:blip r:embed="rId3">
            <a:alphaModFix/>
          </a:blip>
          <a:srcRect b="1839" l="48315" r="3354" t="-1840"/>
          <a:stretch/>
        </p:blipFill>
        <p:spPr>
          <a:xfrm>
            <a:off x="2390650" y="1017725"/>
            <a:ext cx="3151301" cy="3448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DÚVIDAS?</a:t>
            </a:r>
            <a:endParaRPr b="1"/>
          </a:p>
        </p:txBody>
      </p:sp>
      <p:sp>
        <p:nvSpPr>
          <p:cNvPr id="156" name="Google Shape;156;p2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162" name="Google Shape;162;p2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63" name="Google Shape;163;p2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Pré-processamento e Transformação de Dados</a:t>
            </a:r>
            <a:endParaRPr b="1"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Quantidade insuficiente</a:t>
            </a:r>
            <a:endParaRPr/>
          </a:p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0" name="Google Shape;50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pic>
        <p:nvPicPr>
          <p:cNvPr id="51" name="Google Shape;5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175" y="1017725"/>
            <a:ext cx="3498255" cy="3489025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0"/>
          <p:cNvSpPr txBox="1"/>
          <p:nvPr/>
        </p:nvSpPr>
        <p:spPr>
          <a:xfrm>
            <a:off x="4455275" y="1832850"/>
            <a:ext cx="4047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233F63"/>
                </a:solidFill>
              </a:rPr>
              <a:t>Poucos dados de treinamento levam a problemas na generalização.</a:t>
            </a:r>
            <a:endParaRPr sz="1600">
              <a:solidFill>
                <a:srgbClr val="233F63"/>
              </a:solidFill>
            </a:endParaRPr>
          </a:p>
        </p:txBody>
      </p:sp>
      <p:sp>
        <p:nvSpPr>
          <p:cNvPr id="53" name="Google Shape;53;p10"/>
          <p:cNvSpPr txBox="1"/>
          <p:nvPr/>
        </p:nvSpPr>
        <p:spPr>
          <a:xfrm>
            <a:off x="4455275" y="2952075"/>
            <a:ext cx="42831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233F63"/>
                </a:solidFill>
              </a:rPr>
              <a:t>Para solucionar isso, é necessário conseguir mais dados ou extrair mais </a:t>
            </a:r>
            <a:r>
              <a:rPr lang="pt-BR" sz="1600">
                <a:solidFill>
                  <a:srgbClr val="233F63"/>
                </a:solidFill>
              </a:rPr>
              <a:t>características</a:t>
            </a:r>
            <a:r>
              <a:rPr lang="pt-BR" sz="1600">
                <a:solidFill>
                  <a:srgbClr val="233F63"/>
                </a:solidFill>
              </a:rPr>
              <a:t> do </a:t>
            </a:r>
            <a:r>
              <a:rPr i="1" lang="pt-BR" sz="1600">
                <a:solidFill>
                  <a:srgbClr val="233F63"/>
                </a:solidFill>
              </a:rPr>
              <a:t>dataset.</a:t>
            </a:r>
            <a:endParaRPr i="1" sz="16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Quantidade insuficiente</a:t>
            </a:r>
            <a:endParaRPr/>
          </a:p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0" name="Google Shape;60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pic>
        <p:nvPicPr>
          <p:cNvPr id="61" name="Google Shape;61;p11"/>
          <p:cNvPicPr preferRelativeResize="0"/>
          <p:nvPr/>
        </p:nvPicPr>
        <p:blipFill rotWithShape="1">
          <a:blip r:embed="rId3">
            <a:alphaModFix/>
          </a:blip>
          <a:srcRect b="0" l="0" r="0" t="1960"/>
          <a:stretch/>
        </p:blipFill>
        <p:spPr>
          <a:xfrm>
            <a:off x="896450" y="1463775"/>
            <a:ext cx="4053001" cy="303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1"/>
          <p:cNvPicPr preferRelativeResize="0"/>
          <p:nvPr/>
        </p:nvPicPr>
        <p:blipFill rotWithShape="1">
          <a:blip r:embed="rId4">
            <a:alphaModFix/>
          </a:blip>
          <a:srcRect b="1913" l="1642" r="0" t="1923"/>
          <a:stretch/>
        </p:blipFill>
        <p:spPr>
          <a:xfrm>
            <a:off x="5134425" y="1433388"/>
            <a:ext cx="3884349" cy="303117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1"/>
          <p:cNvSpPr txBox="1"/>
          <p:nvPr/>
        </p:nvSpPr>
        <p:spPr>
          <a:xfrm>
            <a:off x="896450" y="889613"/>
            <a:ext cx="521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33F63"/>
                </a:solidFill>
              </a:rPr>
              <a:t>Exemplo: um classificador da cor da </a:t>
            </a:r>
            <a:r>
              <a:rPr lang="pt-BR">
                <a:solidFill>
                  <a:srgbClr val="233F63"/>
                </a:solidFill>
              </a:rPr>
              <a:t>íris</a:t>
            </a:r>
            <a:r>
              <a:rPr lang="pt-BR">
                <a:solidFill>
                  <a:srgbClr val="233F63"/>
                </a:solidFill>
              </a:rPr>
              <a:t> do olho</a:t>
            </a:r>
            <a:endParaRPr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 Dados Não Representativos</a:t>
            </a:r>
            <a:endParaRPr/>
          </a:p>
        </p:txBody>
      </p:sp>
      <p:sp>
        <p:nvSpPr>
          <p:cNvPr id="69" name="Google Shape;69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0" name="Google Shape;70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pic>
        <p:nvPicPr>
          <p:cNvPr id="71" name="Google Shape;71;p12"/>
          <p:cNvPicPr preferRelativeResize="0"/>
          <p:nvPr/>
        </p:nvPicPr>
        <p:blipFill rotWithShape="1">
          <a:blip r:embed="rId3">
            <a:alphaModFix/>
          </a:blip>
          <a:srcRect b="0" l="-1130" r="1129" t="0"/>
          <a:stretch/>
        </p:blipFill>
        <p:spPr>
          <a:xfrm>
            <a:off x="914375" y="1171575"/>
            <a:ext cx="7153275" cy="28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Dados de Baixa Qualidade</a:t>
            </a:r>
            <a:endParaRPr/>
          </a:p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8" name="Google Shape;78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79" name="Google Shape;79;p13"/>
          <p:cNvSpPr txBox="1"/>
          <p:nvPr/>
        </p:nvSpPr>
        <p:spPr>
          <a:xfrm>
            <a:off x="914600" y="1113825"/>
            <a:ext cx="5215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600"/>
              <a:buChar char="-"/>
            </a:pPr>
            <a:r>
              <a:rPr lang="pt-BR" sz="1600">
                <a:solidFill>
                  <a:srgbClr val="233F63"/>
                </a:solidFill>
              </a:rPr>
              <a:t>Noises;</a:t>
            </a:r>
            <a:endParaRPr sz="1600">
              <a:solidFill>
                <a:srgbClr val="233F6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600"/>
              <a:buChar char="-"/>
            </a:pPr>
            <a:r>
              <a:rPr lang="pt-BR" sz="1600">
                <a:solidFill>
                  <a:srgbClr val="233F63"/>
                </a:solidFill>
              </a:rPr>
              <a:t>Outliers;</a:t>
            </a:r>
            <a:endParaRPr sz="1600">
              <a:solidFill>
                <a:srgbClr val="233F63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600"/>
              <a:buChar char="-"/>
            </a:pPr>
            <a:r>
              <a:rPr lang="pt-BR" sz="1600">
                <a:solidFill>
                  <a:srgbClr val="233F63"/>
                </a:solidFill>
              </a:rPr>
              <a:t>Dados faltantes.</a:t>
            </a:r>
            <a:endParaRPr sz="1600">
              <a:solidFill>
                <a:srgbClr val="233F63"/>
              </a:solidFill>
            </a:endParaRPr>
          </a:p>
        </p:txBody>
      </p:sp>
      <p:sp>
        <p:nvSpPr>
          <p:cNvPr id="80" name="Google Shape;80;p13"/>
          <p:cNvSpPr txBox="1"/>
          <p:nvPr/>
        </p:nvSpPr>
        <p:spPr>
          <a:xfrm>
            <a:off x="914600" y="2037225"/>
            <a:ext cx="76338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Para lidar com isso pode-se </a:t>
            </a:r>
            <a:r>
              <a:rPr lang="pt-BR" sz="1800">
                <a:solidFill>
                  <a:srgbClr val="233F63"/>
                </a:solidFill>
              </a:rPr>
              <a:t>Excluí-los</a:t>
            </a:r>
            <a:r>
              <a:rPr lang="pt-BR" sz="1800">
                <a:solidFill>
                  <a:srgbClr val="233F63"/>
                </a:solidFill>
              </a:rPr>
              <a:t> ou </a:t>
            </a:r>
            <a:r>
              <a:rPr lang="pt-BR" sz="1800">
                <a:solidFill>
                  <a:srgbClr val="233F63"/>
                </a:solidFill>
              </a:rPr>
              <a:t>Substituí</a:t>
            </a:r>
            <a:r>
              <a:rPr lang="pt-BR" sz="1800">
                <a:solidFill>
                  <a:srgbClr val="233F63"/>
                </a:solidFill>
              </a:rPr>
              <a:t>-los:</a:t>
            </a:r>
            <a:endParaRPr sz="1800"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Excluir: Diminuir a base de dados geralmente nunca é bom, por isso geralmente se utiliza um limiar de 15% para exclusão de dados do </a:t>
            </a:r>
            <a:r>
              <a:rPr i="1" lang="pt-BR" sz="1800">
                <a:solidFill>
                  <a:srgbClr val="233F63"/>
                </a:solidFill>
              </a:rPr>
              <a:t>dataset.</a:t>
            </a:r>
            <a:endParaRPr i="1" sz="1800"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Substituir: Geralmente são trocados por dados de </a:t>
            </a:r>
            <a:r>
              <a:rPr lang="pt-BR" sz="1800">
                <a:solidFill>
                  <a:srgbClr val="233F63"/>
                </a:solidFill>
              </a:rPr>
              <a:t>tendência</a:t>
            </a:r>
            <a:r>
              <a:rPr lang="pt-BR" sz="1800">
                <a:solidFill>
                  <a:srgbClr val="233F63"/>
                </a:solidFill>
              </a:rPr>
              <a:t> central como média, mediana ou moda.</a:t>
            </a:r>
            <a:endParaRPr sz="18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Detectando outliers e noise</a:t>
            </a:r>
            <a:endParaRPr/>
          </a:p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7" name="Google Shape;87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88" name="Google Shape;88;p14"/>
          <p:cNvSpPr txBox="1"/>
          <p:nvPr/>
        </p:nvSpPr>
        <p:spPr>
          <a:xfrm>
            <a:off x="860275" y="1204375"/>
            <a:ext cx="5098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BR" sz="1600">
                <a:solidFill>
                  <a:schemeClr val="dk1"/>
                </a:solidFill>
              </a:rPr>
              <a:t>Análise de resíduos utilizando regressão linear;</a:t>
            </a:r>
            <a:endParaRPr sz="1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Detectando outliers e noise</a:t>
            </a:r>
            <a:endParaRPr/>
          </a:p>
        </p:txBody>
      </p:sp>
      <p:sp>
        <p:nvSpPr>
          <p:cNvPr id="94" name="Google Shape;94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5" name="Google Shape;95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96" name="Google Shape;96;p15"/>
          <p:cNvSpPr txBox="1"/>
          <p:nvPr/>
        </p:nvSpPr>
        <p:spPr>
          <a:xfrm>
            <a:off x="887450" y="1186275"/>
            <a:ext cx="5098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BR" sz="1600">
                <a:solidFill>
                  <a:schemeClr val="dk1"/>
                </a:solidFill>
              </a:rPr>
              <a:t> Método do desvio padrão;</a:t>
            </a:r>
            <a:endParaRPr sz="1600"/>
          </a:p>
        </p:txBody>
      </p:sp>
      <p:pic>
        <p:nvPicPr>
          <p:cNvPr id="97" name="Google Shape;97;p15"/>
          <p:cNvPicPr preferRelativeResize="0"/>
          <p:nvPr/>
        </p:nvPicPr>
        <p:blipFill rotWithShape="1">
          <a:blip r:embed="rId3">
            <a:alphaModFix/>
          </a:blip>
          <a:srcRect b="41345" l="0" r="0" t="0"/>
          <a:stretch/>
        </p:blipFill>
        <p:spPr>
          <a:xfrm>
            <a:off x="1057925" y="1733550"/>
            <a:ext cx="3266750" cy="16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5"/>
          <p:cNvSpPr txBox="1"/>
          <p:nvPr/>
        </p:nvSpPr>
        <p:spPr>
          <a:xfrm>
            <a:off x="1699650" y="3477300"/>
            <a:ext cx="19833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33F63"/>
                </a:solidFill>
              </a:rPr>
              <a:t>xi = Valor individual</a:t>
            </a:r>
            <a:endParaRPr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33F63"/>
                </a:solidFill>
              </a:rPr>
              <a:t>x̅ = Média dos valores</a:t>
            </a:r>
            <a:endParaRPr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33F63"/>
                </a:solidFill>
              </a:rPr>
              <a:t>n = número de valores</a:t>
            </a:r>
            <a:endParaRPr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33F63"/>
              </a:solidFill>
            </a:endParaRPr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7075" y="1769775"/>
            <a:ext cx="4459978" cy="288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Detectando outliers e noise</a:t>
            </a:r>
            <a:endParaRPr/>
          </a:p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6" name="Google Shape;106;p1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107" name="Google Shape;107;p16"/>
          <p:cNvSpPr txBox="1"/>
          <p:nvPr/>
        </p:nvSpPr>
        <p:spPr>
          <a:xfrm>
            <a:off x="860275" y="1204375"/>
            <a:ext cx="5098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BR" sz="1600">
                <a:solidFill>
                  <a:schemeClr val="dk1"/>
                </a:solidFill>
              </a:rPr>
              <a:t> Amplitude interquartil.</a:t>
            </a:r>
            <a:endParaRPr sz="1600"/>
          </a:p>
        </p:txBody>
      </p:sp>
      <p:sp>
        <p:nvSpPr>
          <p:cNvPr id="108" name="Google Shape;108;p16"/>
          <p:cNvSpPr txBox="1"/>
          <p:nvPr/>
        </p:nvSpPr>
        <p:spPr>
          <a:xfrm>
            <a:off x="860275" y="1795825"/>
            <a:ext cx="7697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33F63"/>
                </a:solidFill>
              </a:rPr>
              <a:t>A amplitude interquartil é uma medida de dispersão que representa a distância entre o primeiro e terceiro quartil. Sendo o terceiro quartil 75% dos dados e o primeiro sendo 25%.</a:t>
            </a:r>
            <a:endParaRPr>
              <a:solidFill>
                <a:srgbClr val="233F63"/>
              </a:solidFill>
            </a:endParaRPr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592" y="2571778"/>
            <a:ext cx="4985570" cy="1837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6"/>
          <p:cNvSpPr txBox="1"/>
          <p:nvPr/>
        </p:nvSpPr>
        <p:spPr>
          <a:xfrm>
            <a:off x="5958475" y="3377550"/>
            <a:ext cx="30000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pt-BR" sz="1000">
                <a:solidFill>
                  <a:schemeClr val="dk1"/>
                </a:solidFill>
              </a:rPr>
              <a:t>Caso X &lt;= Q1 - 1,5 * IQR. Ele é considerado um </a:t>
            </a:r>
            <a:r>
              <a:rPr i="1" lang="pt-BR" sz="1000">
                <a:solidFill>
                  <a:schemeClr val="dk1"/>
                </a:solidFill>
              </a:rPr>
              <a:t>outlier </a:t>
            </a:r>
            <a:r>
              <a:rPr lang="pt-BR" sz="1000">
                <a:solidFill>
                  <a:schemeClr val="dk1"/>
                </a:solidFill>
              </a:rPr>
              <a:t>inferior.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pt-BR" sz="1000">
                <a:solidFill>
                  <a:schemeClr val="dk1"/>
                </a:solidFill>
              </a:rPr>
              <a:t>Caso X &gt;= Q3 + 1,5 * IQR. Ele é considerado um </a:t>
            </a:r>
            <a:r>
              <a:rPr i="1" lang="pt-BR" sz="1000">
                <a:solidFill>
                  <a:schemeClr val="dk1"/>
                </a:solidFill>
              </a:rPr>
              <a:t>outlier </a:t>
            </a:r>
            <a:r>
              <a:rPr lang="pt-BR" sz="1000">
                <a:solidFill>
                  <a:schemeClr val="dk1"/>
                </a:solidFill>
              </a:rPr>
              <a:t>superior</a:t>
            </a:r>
            <a:r>
              <a:rPr i="1" lang="pt-BR" sz="1000">
                <a:solidFill>
                  <a:schemeClr val="dk1"/>
                </a:solidFill>
              </a:rPr>
              <a:t>.</a:t>
            </a:r>
            <a:endParaRPr sz="1100"/>
          </a:p>
        </p:txBody>
      </p:sp>
      <p:sp>
        <p:nvSpPr>
          <p:cNvPr id="111" name="Google Shape;111;p16"/>
          <p:cNvSpPr txBox="1"/>
          <p:nvPr/>
        </p:nvSpPr>
        <p:spPr>
          <a:xfrm>
            <a:off x="6230150" y="2856900"/>
            <a:ext cx="256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Amplitude (</a:t>
            </a:r>
            <a:r>
              <a:rPr lang="pt-BR"/>
              <a:t>IQR) = Q3 - Q1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